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997" r:id="rId2"/>
    <p:sldId id="268" r:id="rId3"/>
    <p:sldId id="1435" r:id="rId4"/>
    <p:sldId id="1433" r:id="rId5"/>
    <p:sldId id="1434" r:id="rId6"/>
    <p:sldId id="303" r:id="rId7"/>
  </p:sldIdLst>
  <p:sldSz cx="18288000" cy="10287000"/>
  <p:notesSz cx="6858000" cy="9144000"/>
  <p:embeddedFontLst>
    <p:embeddedFont>
      <p:font typeface="Codec Pro" panose="020B0604020202020204" charset="0"/>
      <p:regular r:id="rId9"/>
    </p:embeddedFont>
    <p:embeddedFont>
      <p:font typeface="Codec Pro Bold" panose="020B0604020202020204" charset="0"/>
      <p:regular r:id="rId10"/>
    </p:embeddedFont>
    <p:embeddedFont>
      <p:font typeface="Genty Sans" panose="020B0604020202020204" charset="0"/>
      <p:regular r:id="rId11"/>
    </p:embeddedFont>
    <p:embeddedFont>
      <p:font typeface="NewsGoth BT" panose="020B0503020203020204" pitchFamily="3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5C5C"/>
    <a:srgbClr val="634993"/>
    <a:srgbClr val="253E8C"/>
    <a:srgbClr val="4685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Style moyen 3 - 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9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30.06.2025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‹N°›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4D975-9F08-46B2-A949-CF3F3BEC82E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531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dirty="0">
              <a:solidFill>
                <a:srgbClr val="634993"/>
              </a:solidFill>
              <a:latin typeface="NewsGoth BT" panose="020B0503020203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18601-DD5B-4316-A0B1-EC866C55952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113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F2C9C-5BAC-7688-C7B2-B3B588C79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FB46A28-9B4B-FE21-E48C-3781588898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0D831FD-65BD-E34C-C80C-D9409AC4D1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dirty="0">
              <a:solidFill>
                <a:srgbClr val="634993"/>
              </a:solidFill>
              <a:latin typeface="NewsGoth BT" panose="020B0503020203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D484EB-8DE8-82A2-14CB-45D5614B60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18601-DD5B-4316-A0B1-EC866C55952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10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9973D-C9DD-C2D8-07CA-63E9601A7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B85BC9D-DAAD-65C7-F361-0A119C256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0493322-B674-EB36-EDBC-CBF86DBB58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dirty="0">
              <a:solidFill>
                <a:srgbClr val="634993"/>
              </a:solidFill>
              <a:latin typeface="NewsGoth BT" panose="020B0503020203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67C2A9-7FA1-C666-B015-A1AEDDCB9E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18601-DD5B-4316-A0B1-EC866C55952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8422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D75C1-2698-AC7F-2F8C-4508F8905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7485860-1C5B-AA62-D503-43595DDF3F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2A68449-FB2E-0843-6298-C9179CDDFE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dirty="0">
              <a:solidFill>
                <a:srgbClr val="634993"/>
              </a:solidFill>
              <a:latin typeface="NewsGoth BT" panose="020B0503020203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56395C-843E-E235-7684-186EF06FF6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18601-DD5B-4316-A0B1-EC866C55952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4098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35142" y="4037284"/>
            <a:ext cx="9420334" cy="1285836"/>
          </a:xfrm>
        </p:spPr>
        <p:txBody>
          <a:bodyPr/>
          <a:lstStyle>
            <a:lvl1pPr algn="l">
              <a:defRPr>
                <a:solidFill>
                  <a:srgbClr val="634993"/>
                </a:solidFill>
                <a:latin typeface="Genty Sans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  <a:r>
              <a:rPr lang="fr-FR" dirty="0" err="1"/>
              <a:t>fgs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4706" y="5450450"/>
            <a:ext cx="7757922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634993"/>
                </a:solidFill>
                <a:latin typeface="Genty Sans" panose="020B060402020202020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03F9CB53-8853-934C-71E3-35FFF6F74025}"/>
              </a:ext>
            </a:extLst>
          </p:cNvPr>
          <p:cNvGrpSpPr/>
          <p:nvPr userDrawn="1"/>
        </p:nvGrpSpPr>
        <p:grpSpPr>
          <a:xfrm>
            <a:off x="2435142" y="3853095"/>
            <a:ext cx="1547812" cy="107155"/>
            <a:chOff x="0" y="0"/>
            <a:chExt cx="2063750" cy="142874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0C8DB343-FC4C-40BB-0145-AB5040F49A55}"/>
                </a:ext>
              </a:extLst>
            </p:cNvPr>
            <p:cNvSpPr/>
            <p:nvPr/>
          </p:nvSpPr>
          <p:spPr>
            <a:xfrm>
              <a:off x="25400" y="25400"/>
              <a:ext cx="2012950" cy="92075"/>
            </a:xfrm>
            <a:custGeom>
              <a:avLst/>
              <a:gdLst/>
              <a:ahLst/>
              <a:cxnLst/>
              <a:rect l="l" t="t" r="r" b="b"/>
              <a:pathLst>
                <a:path w="2012950" h="92075">
                  <a:moveTo>
                    <a:pt x="0" y="0"/>
                  </a:moveTo>
                  <a:lnTo>
                    <a:pt x="2012950" y="0"/>
                  </a:lnTo>
                  <a:lnTo>
                    <a:pt x="2012950" y="92075"/>
                  </a:lnTo>
                  <a:lnTo>
                    <a:pt x="0" y="9207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ABAC4E8C-0821-F43E-AB0D-D74EA17CA0EA}"/>
                </a:ext>
              </a:extLst>
            </p:cNvPr>
            <p:cNvSpPr/>
            <p:nvPr/>
          </p:nvSpPr>
          <p:spPr>
            <a:xfrm>
              <a:off x="0" y="0"/>
              <a:ext cx="2063750" cy="142875"/>
            </a:xfrm>
            <a:custGeom>
              <a:avLst/>
              <a:gdLst/>
              <a:ahLst/>
              <a:cxnLst/>
              <a:rect l="l" t="t" r="r" b="b"/>
              <a:pathLst>
                <a:path w="2063750" h="142875">
                  <a:moveTo>
                    <a:pt x="25400" y="0"/>
                  </a:moveTo>
                  <a:lnTo>
                    <a:pt x="2038350" y="0"/>
                  </a:lnTo>
                  <a:cubicBezTo>
                    <a:pt x="2052320" y="0"/>
                    <a:pt x="2063750" y="11430"/>
                    <a:pt x="2063750" y="25400"/>
                  </a:cubicBezTo>
                  <a:lnTo>
                    <a:pt x="2063750" y="117475"/>
                  </a:lnTo>
                  <a:cubicBezTo>
                    <a:pt x="2063750" y="131445"/>
                    <a:pt x="2052320" y="142875"/>
                    <a:pt x="2038350" y="142875"/>
                  </a:cubicBezTo>
                  <a:lnTo>
                    <a:pt x="25400" y="142875"/>
                  </a:lnTo>
                  <a:cubicBezTo>
                    <a:pt x="11430" y="142875"/>
                    <a:pt x="0" y="131445"/>
                    <a:pt x="0" y="117475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17475"/>
                  </a:lnTo>
                  <a:lnTo>
                    <a:pt x="25400" y="117475"/>
                  </a:lnTo>
                  <a:lnTo>
                    <a:pt x="25400" y="92075"/>
                  </a:lnTo>
                  <a:lnTo>
                    <a:pt x="2038350" y="92075"/>
                  </a:lnTo>
                  <a:lnTo>
                    <a:pt x="2038350" y="117475"/>
                  </a:lnTo>
                  <a:lnTo>
                    <a:pt x="2012950" y="117475"/>
                  </a:lnTo>
                  <a:lnTo>
                    <a:pt x="2012950" y="25400"/>
                  </a:lnTo>
                  <a:lnTo>
                    <a:pt x="2038350" y="25400"/>
                  </a:lnTo>
                  <a:lnTo>
                    <a:pt x="203835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2B97E0B-0D6E-1725-C157-1376C1CC97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73200" y="2159153"/>
            <a:ext cx="3316512" cy="996782"/>
          </a:xfrm>
          <a:prstGeom prst="rect">
            <a:avLst/>
          </a:prstGeom>
        </p:spPr>
      </p:pic>
      <p:sp>
        <p:nvSpPr>
          <p:cNvPr id="15" name="Freeform 7"/>
          <p:cNvSpPr/>
          <p:nvPr userDrawn="1"/>
        </p:nvSpPr>
        <p:spPr>
          <a:xfrm>
            <a:off x="9142022" y="9536540"/>
            <a:ext cx="1153512" cy="531393"/>
          </a:xfrm>
          <a:custGeom>
            <a:avLst/>
            <a:gdLst/>
            <a:ahLst/>
            <a:cxnLst/>
            <a:rect l="l" t="t" r="r" b="b"/>
            <a:pathLst>
              <a:path w="1153512" h="531393">
                <a:moveTo>
                  <a:pt x="0" y="0"/>
                </a:moveTo>
                <a:lnTo>
                  <a:pt x="1153511" y="0"/>
                </a:lnTo>
                <a:lnTo>
                  <a:pt x="1153511" y="531393"/>
                </a:lnTo>
                <a:lnTo>
                  <a:pt x="0" y="5313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8"/>
          <p:cNvSpPr/>
          <p:nvPr userDrawn="1"/>
        </p:nvSpPr>
        <p:spPr>
          <a:xfrm>
            <a:off x="8382000" y="9474160"/>
            <a:ext cx="557315" cy="635079"/>
          </a:xfrm>
          <a:custGeom>
            <a:avLst/>
            <a:gdLst/>
            <a:ahLst/>
            <a:cxnLst/>
            <a:rect l="l" t="t" r="r" b="b"/>
            <a:pathLst>
              <a:path w="557315" h="635079">
                <a:moveTo>
                  <a:pt x="0" y="0"/>
                </a:moveTo>
                <a:lnTo>
                  <a:pt x="557315" y="0"/>
                </a:lnTo>
                <a:lnTo>
                  <a:pt x="557315" y="635079"/>
                </a:lnTo>
                <a:lnTo>
                  <a:pt x="0" y="6350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9"/>
          <p:cNvSpPr/>
          <p:nvPr userDrawn="1"/>
        </p:nvSpPr>
        <p:spPr>
          <a:xfrm>
            <a:off x="7597573" y="9439114"/>
            <a:ext cx="790609" cy="712844"/>
          </a:xfrm>
          <a:custGeom>
            <a:avLst/>
            <a:gdLst/>
            <a:ahLst/>
            <a:cxnLst/>
            <a:rect l="l" t="t" r="r" b="b"/>
            <a:pathLst>
              <a:path w="790609" h="712844">
                <a:moveTo>
                  <a:pt x="0" y="0"/>
                </a:moveTo>
                <a:lnTo>
                  <a:pt x="790609" y="0"/>
                </a:lnTo>
                <a:lnTo>
                  <a:pt x="790609" y="712844"/>
                </a:lnTo>
                <a:lnTo>
                  <a:pt x="0" y="7128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1" name="Group 7"/>
          <p:cNvGrpSpPr>
            <a:grpSpLocks noChangeAspect="1"/>
          </p:cNvGrpSpPr>
          <p:nvPr userDrawn="1"/>
        </p:nvGrpSpPr>
        <p:grpSpPr>
          <a:xfrm>
            <a:off x="13944600" y="723545"/>
            <a:ext cx="3413489" cy="1435633"/>
            <a:chOff x="0" y="0"/>
            <a:chExt cx="4551318" cy="1914178"/>
          </a:xfrm>
        </p:grpSpPr>
        <p:sp>
          <p:nvSpPr>
            <p:cNvPr id="22" name="Freeform 8" descr="Une image contenant horloge, signe, lumière  Description générée automatiquement"/>
            <p:cNvSpPr/>
            <p:nvPr/>
          </p:nvSpPr>
          <p:spPr>
            <a:xfrm>
              <a:off x="0" y="0"/>
              <a:ext cx="4551299" cy="1914144"/>
            </a:xfrm>
            <a:custGeom>
              <a:avLst/>
              <a:gdLst/>
              <a:ahLst/>
              <a:cxnLst/>
              <a:rect l="l" t="t" r="r" b="b"/>
              <a:pathLst>
                <a:path w="4551299" h="1914144">
                  <a:moveTo>
                    <a:pt x="0" y="0"/>
                  </a:moveTo>
                  <a:lnTo>
                    <a:pt x="4551299" y="0"/>
                  </a:lnTo>
                  <a:lnTo>
                    <a:pt x="4551299" y="1914144"/>
                  </a:lnTo>
                  <a:lnTo>
                    <a:pt x="0" y="1914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1DE8CD06-0F6E-CA1B-5C95-178F47F788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0331" t="16607" r="9865" b="12749"/>
          <a:stretch/>
        </p:blipFill>
        <p:spPr>
          <a:xfrm>
            <a:off x="2454192" y="6286500"/>
            <a:ext cx="4320880" cy="19092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109729"/>
            <a:ext cx="14249400" cy="1143000"/>
          </a:xfrm>
        </p:spPr>
        <p:txBody>
          <a:bodyPr/>
          <a:lstStyle>
            <a:lvl1pPr>
              <a:defRPr>
                <a:solidFill>
                  <a:srgbClr val="63499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00200" y="2171700"/>
            <a:ext cx="16535400" cy="74676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b="1">
                <a:solidFill>
                  <a:srgbClr val="5D5C5C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>
                <a:solidFill>
                  <a:srgbClr val="5D5C5C"/>
                </a:solidFill>
              </a:defRPr>
            </a:lvl2pPr>
            <a:lvl3pPr>
              <a:defRPr>
                <a:solidFill>
                  <a:srgbClr val="5D5C5C"/>
                </a:solidFill>
              </a:defRPr>
            </a:lvl3pPr>
            <a:lvl4pPr>
              <a:defRPr>
                <a:solidFill>
                  <a:srgbClr val="5D5C5C"/>
                </a:solidFill>
              </a:defRPr>
            </a:lvl4pPr>
            <a:lvl5pPr>
              <a:defRPr>
                <a:solidFill>
                  <a:srgbClr val="5D5C5C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fr-FR" dirty="0"/>
              <a:t>Modifier les styles du texte du masque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fr-FR" dirty="0"/>
              <a:t>Deuxième niveau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E2723F5-F037-1209-C86B-DDCCA4C5D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622318" cy="1079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4462462"/>
            <a:ext cx="7772400" cy="1362075"/>
          </a:xfrm>
        </p:spPr>
        <p:txBody>
          <a:bodyPr anchor="t"/>
          <a:lstStyle>
            <a:lvl1pPr algn="ctr">
              <a:defRPr sz="4000" b="1" cap="all">
                <a:solidFill>
                  <a:srgbClr val="634993"/>
                </a:solidFill>
                <a:latin typeface="Genty Sans" panose="020B060402020202020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29800" y="9791700"/>
            <a:ext cx="21336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496800" y="979170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925800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8D5EED9-C855-3C65-8DAB-BC702AF99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2434" t="59479" r="8328" b="26875"/>
          <a:stretch/>
        </p:blipFill>
        <p:spPr>
          <a:xfrm>
            <a:off x="10968791" y="5824537"/>
            <a:ext cx="1641816" cy="9367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1ACE17D-A673-348A-F9F3-A2D5A11809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4808" y="5905500"/>
            <a:ext cx="4562203" cy="2202103"/>
          </a:xfrm>
          <a:prstGeom prst="rect">
            <a:avLst/>
          </a:prstGeom>
        </p:spPr>
      </p:pic>
      <p:grpSp>
        <p:nvGrpSpPr>
          <p:cNvPr id="13" name="Group 7">
            <a:extLst>
              <a:ext uri="{FF2B5EF4-FFF2-40B4-BE49-F238E27FC236}">
                <a16:creationId xmlns:a16="http://schemas.microsoft.com/office/drawing/2014/main" id="{441920D3-2EFB-C8C7-33C8-B299F5A97B0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5621000" y="6315599"/>
            <a:ext cx="2438400" cy="1025534"/>
            <a:chOff x="0" y="0"/>
            <a:chExt cx="4551318" cy="1914178"/>
          </a:xfrm>
        </p:grpSpPr>
        <p:sp>
          <p:nvSpPr>
            <p:cNvPr id="14" name="Freeform 8" descr="Une image contenant horloge, signe, lumière  Description générée automatiquement">
              <a:extLst>
                <a:ext uri="{FF2B5EF4-FFF2-40B4-BE49-F238E27FC236}">
                  <a16:creationId xmlns:a16="http://schemas.microsoft.com/office/drawing/2014/main" id="{2CCBB8A0-11E0-4571-6D72-1295CDCC17A0}"/>
                </a:ext>
              </a:extLst>
            </p:cNvPr>
            <p:cNvSpPr/>
            <p:nvPr/>
          </p:nvSpPr>
          <p:spPr>
            <a:xfrm>
              <a:off x="0" y="0"/>
              <a:ext cx="4551299" cy="1914144"/>
            </a:xfrm>
            <a:custGeom>
              <a:avLst/>
              <a:gdLst/>
              <a:ahLst/>
              <a:cxnLst/>
              <a:rect l="l" t="t" r="r" b="b"/>
              <a:pathLst>
                <a:path w="4551299" h="1914144">
                  <a:moveTo>
                    <a:pt x="0" y="0"/>
                  </a:moveTo>
                  <a:lnTo>
                    <a:pt x="4551299" y="0"/>
                  </a:lnTo>
                  <a:lnTo>
                    <a:pt x="4551299" y="1914144"/>
                  </a:lnTo>
                  <a:lnTo>
                    <a:pt x="0" y="1914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1"/>
              </a:stretch>
            </a:blipFill>
          </p:spPr>
          <p:txBody>
            <a:bodyPr/>
            <a:lstStyle/>
            <a:p>
              <a:endParaRPr lang="fr-FR" dirty="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130176"/>
            <a:ext cx="14249400" cy="1143000"/>
          </a:xfrm>
        </p:spPr>
        <p:txBody>
          <a:bodyPr/>
          <a:lstStyle>
            <a:lvl1pPr>
              <a:defRPr>
                <a:solidFill>
                  <a:srgbClr val="63499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2171700"/>
            <a:ext cx="8305800" cy="67437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2800" b="1">
                <a:solidFill>
                  <a:srgbClr val="5D5C5C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2400">
                <a:solidFill>
                  <a:srgbClr val="5D5C5C"/>
                </a:solidFill>
              </a:defRPr>
            </a:lvl2pPr>
            <a:lvl3pPr>
              <a:defRPr sz="2000">
                <a:solidFill>
                  <a:srgbClr val="5D5C5C"/>
                </a:solidFill>
              </a:defRPr>
            </a:lvl3pPr>
            <a:lvl4pPr>
              <a:defRPr sz="1800">
                <a:solidFill>
                  <a:srgbClr val="5D5C5C"/>
                </a:solidFill>
              </a:defRPr>
            </a:lvl4pPr>
            <a:lvl5pPr>
              <a:defRPr sz="1800">
                <a:solidFill>
                  <a:srgbClr val="5D5C5C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fr-FR" dirty="0"/>
              <a:t>Modifier les styles du texte du masque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fr-FR" dirty="0"/>
              <a:t>Deuxième niveau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44000" y="2171700"/>
            <a:ext cx="8305800" cy="67437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2800" b="1">
                <a:solidFill>
                  <a:srgbClr val="5D5C5C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2400">
                <a:solidFill>
                  <a:srgbClr val="5D5C5C"/>
                </a:solidFill>
              </a:defRPr>
            </a:lvl2pPr>
            <a:lvl3pPr>
              <a:defRPr sz="2000">
                <a:solidFill>
                  <a:srgbClr val="5D5C5C"/>
                </a:solidFill>
              </a:defRPr>
            </a:lvl3pPr>
            <a:lvl4pPr>
              <a:defRPr sz="1800">
                <a:solidFill>
                  <a:srgbClr val="5D5C5C"/>
                </a:solidFill>
              </a:defRPr>
            </a:lvl4pPr>
            <a:lvl5pPr>
              <a:defRPr sz="1800">
                <a:solidFill>
                  <a:srgbClr val="5D5C5C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fr-FR" dirty="0"/>
              <a:t>Modifier les styles du texte du masque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fr-FR" dirty="0"/>
              <a:t>Deuxième niveau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3EEC9ED-DF78-6EBB-B767-8C12DAE91F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622318" cy="1079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076" y="92076"/>
            <a:ext cx="12420124" cy="1143000"/>
          </a:xfrm>
        </p:spPr>
        <p:txBody>
          <a:bodyPr/>
          <a:lstStyle>
            <a:lvl1pPr>
              <a:defRPr>
                <a:solidFill>
                  <a:srgbClr val="63499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907A66-82D1-FC9F-187C-A2EE2F71F9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622318" cy="1079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0" y="274638"/>
            <a:ext cx="14630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17678400" cy="803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lang="fr-FR" dirty="0"/>
              <a:t>Modifier les styles du texte du masque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9"/>
              </a:buBlip>
              <a:tabLst/>
              <a:defRPr/>
            </a:pPr>
            <a:r>
              <a:rPr lang="fr-FR" dirty="0"/>
              <a:t>Deuxième niveau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10200" y="982979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982979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06200" y="982979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634993"/>
          </a:solidFill>
          <a:latin typeface="Genty Sans" panose="020B0604020202020204" charset="0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Tx/>
        <a:buFontTx/>
        <a:buBlip>
          <a:blip r:embed="rId8"/>
        </a:buBlip>
        <a:tabLst/>
        <a:defRPr sz="3200" kern="1200">
          <a:solidFill>
            <a:srgbClr val="5D5C5C"/>
          </a:solidFill>
          <a:latin typeface="Codec Pro" panose="020B0604020202020204" charset="0"/>
          <a:ea typeface="+mn-ea"/>
          <a:cs typeface="+mn-cs"/>
        </a:defRPr>
      </a:lvl1pPr>
      <a:lvl2pPr marL="685800" marR="0" indent="-228600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Blip>
          <a:blip r:embed="rId9"/>
        </a:buBlip>
        <a:tabLst/>
        <a:defRPr sz="2800" kern="1200">
          <a:solidFill>
            <a:srgbClr val="5D5C5C"/>
          </a:solidFill>
          <a:latin typeface="Codec Pro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5D5C5C"/>
          </a:solidFill>
          <a:latin typeface="Codec Pro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5D5C5C"/>
          </a:solidFill>
          <a:latin typeface="Codec Pro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5D5C5C"/>
          </a:solidFill>
          <a:latin typeface="Codec Pro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4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arec-na.com" TargetMode="External"/><Relationship Id="rId7" Type="http://schemas.openxmlformats.org/officeDocument/2006/relationships/image" Target="../media/image20.png"/><Relationship Id="rId2" Type="http://schemas.openxmlformats.org/officeDocument/2006/relationships/hyperlink" Target="http://www.arec-nouvelleaquitaine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85999" y="3964260"/>
            <a:ext cx="14875728" cy="1666884"/>
          </a:xfrm>
        </p:spPr>
        <p:txBody>
          <a:bodyPr>
            <a:normAutofit/>
          </a:bodyPr>
          <a:lstStyle/>
          <a:p>
            <a:r>
              <a:rPr lang="fr-FR" b="0" u="none" dirty="0"/>
              <a:t>TerriSTORY</a:t>
            </a:r>
            <a:r>
              <a:rPr lang="fr-FR" dirty="0"/>
              <a:t>®</a:t>
            </a:r>
            <a:r>
              <a:rPr lang="fr-FR" b="0" u="none" dirty="0"/>
              <a:t> : Module « Indicateurs » </a:t>
            </a: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2285999" y="5483303"/>
            <a:ext cx="13018169" cy="987990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5D5C5C"/>
                </a:solidFill>
              </a:rPr>
              <a:t>Tutoriel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02FD305-2CD0-453F-BD05-95A151C56C81}"/>
              </a:ext>
            </a:extLst>
          </p:cNvPr>
          <p:cNvSpPr txBox="1"/>
          <p:nvPr/>
        </p:nvSpPr>
        <p:spPr>
          <a:xfrm>
            <a:off x="2346962" y="1512302"/>
            <a:ext cx="649705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fr-FR" sz="2100" b="1" dirty="0">
                <a:solidFill>
                  <a:srgbClr val="5D5C5C"/>
                </a:solidFill>
                <a:latin typeface="Codec Pro" panose="020B0604020202020204" charset="0"/>
              </a:rPr>
              <a:t>Juin 2025_version 1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A5DEBFA8-CE6C-47E6-8CD2-3E5226688D33}"/>
              </a:ext>
            </a:extLst>
          </p:cNvPr>
          <p:cNvCxnSpPr>
            <a:cxnSpLocks/>
          </p:cNvCxnSpPr>
          <p:nvPr/>
        </p:nvCxnSpPr>
        <p:spPr>
          <a:xfrm>
            <a:off x="2286000" y="1443789"/>
            <a:ext cx="2808000" cy="0"/>
          </a:xfrm>
          <a:prstGeom prst="line">
            <a:avLst/>
          </a:prstGeom>
          <a:ln>
            <a:solidFill>
              <a:srgbClr val="5D5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4FCD560-B7C4-4B46-B566-D6CB1E513250}"/>
              </a:ext>
            </a:extLst>
          </p:cNvPr>
          <p:cNvCxnSpPr>
            <a:cxnSpLocks/>
          </p:cNvCxnSpPr>
          <p:nvPr/>
        </p:nvCxnSpPr>
        <p:spPr>
          <a:xfrm>
            <a:off x="2286000" y="2045915"/>
            <a:ext cx="2808000" cy="0"/>
          </a:xfrm>
          <a:prstGeom prst="line">
            <a:avLst/>
          </a:prstGeom>
          <a:ln>
            <a:solidFill>
              <a:srgbClr val="5D5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273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EFF57E-CC7E-4EB7-B94A-75837F10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0" y="109729"/>
            <a:ext cx="10515600" cy="1143000"/>
          </a:xfrm>
        </p:spPr>
        <p:txBody>
          <a:bodyPr>
            <a:noAutofit/>
          </a:bodyPr>
          <a:lstStyle/>
          <a:p>
            <a:r>
              <a:rPr lang="fr-FR" dirty="0"/>
              <a:t>TerriSTORY® : Présentation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630524F-E23C-6323-D022-93BDD3213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b="0" dirty="0"/>
              <a:t>Créé en 2018, à l’initiative de l’observatoire Auvergne-Rhône Alpes Energie Environnement, soutenu par la région Auvergne-Rhône Alpes et l’ADEME. </a:t>
            </a:r>
          </a:p>
          <a:p>
            <a:pPr marL="0" indent="0">
              <a:buNone/>
            </a:pPr>
            <a:endParaRPr lang="fr-FR" sz="3000" dirty="0"/>
          </a:p>
          <a:p>
            <a:r>
              <a:rPr lang="fr-FR" sz="3000" b="0" dirty="0"/>
              <a:t>Outil de visualisation d’indicateurs de suivi de la transition énergétique aux échelles infrarégionales.</a:t>
            </a:r>
          </a:p>
          <a:p>
            <a:pPr marL="0" indent="0">
              <a:buNone/>
            </a:pPr>
            <a:endParaRPr lang="fr-FR" sz="3000" b="0" dirty="0">
              <a:solidFill>
                <a:srgbClr val="B4418C"/>
              </a:solidFill>
            </a:endParaRPr>
          </a:p>
          <a:p>
            <a:r>
              <a:rPr lang="fr-FR" sz="3000" b="0" dirty="0"/>
              <a:t>Mise à jour annuelle des indicateurs sur les thématiques suivantes : </a:t>
            </a:r>
          </a:p>
          <a:p>
            <a:pPr lvl="1"/>
            <a:r>
              <a:rPr lang="fr-FR" sz="2700" dirty="0"/>
              <a:t>Consommation énergétique </a:t>
            </a:r>
          </a:p>
          <a:p>
            <a:pPr lvl="1"/>
            <a:r>
              <a:rPr lang="fr-FR" sz="2700" dirty="0"/>
              <a:t>Dépense énergétique</a:t>
            </a:r>
          </a:p>
          <a:p>
            <a:pPr lvl="1"/>
            <a:r>
              <a:rPr lang="fr-FR" sz="2700" dirty="0"/>
              <a:t>Emissions de gaz à effet de serre</a:t>
            </a:r>
          </a:p>
          <a:p>
            <a:pPr lvl="1"/>
            <a:r>
              <a:rPr lang="fr-FR" sz="2700" dirty="0"/>
              <a:t>Stockage de carbone – données 2023</a:t>
            </a:r>
          </a:p>
          <a:p>
            <a:pPr lvl="1"/>
            <a:r>
              <a:rPr lang="fr-FR" sz="2700" dirty="0"/>
              <a:t>Production d’énergie renouvelable – données 2023</a:t>
            </a:r>
          </a:p>
          <a:p>
            <a:pPr lvl="1"/>
            <a:r>
              <a:rPr lang="fr-FR" sz="2700" dirty="0"/>
              <a:t>Potentiel ENR</a:t>
            </a:r>
          </a:p>
          <a:p>
            <a:pPr lvl="1"/>
            <a:r>
              <a:rPr lang="fr-FR" sz="2700" dirty="0"/>
              <a:t>Socio-économie </a:t>
            </a:r>
          </a:p>
          <a:p>
            <a:pPr lvl="1"/>
            <a:r>
              <a:rPr lang="fr-FR" sz="2700" dirty="0"/>
              <a:t>Mobilité</a:t>
            </a:r>
          </a:p>
        </p:txBody>
      </p:sp>
    </p:spTree>
    <p:extLst>
      <p:ext uri="{BB962C8B-B14F-4D97-AF65-F5344CB8AC3E}">
        <p14:creationId xmlns:p14="http://schemas.microsoft.com/office/powerpoint/2010/main" val="4192253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BA330-2C77-9B6D-95A9-D18E4F923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184219-1F5D-3D87-38B2-F0D2EEEAA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0" y="109729"/>
            <a:ext cx="10515600" cy="1143000"/>
          </a:xfrm>
        </p:spPr>
        <p:txBody>
          <a:bodyPr>
            <a:noAutofit/>
          </a:bodyPr>
          <a:lstStyle/>
          <a:p>
            <a:r>
              <a:rPr lang="fr-FR" dirty="0"/>
              <a:t>Module « Indicateurs » 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7B9F6EB-0875-BA35-090F-13C18F2FB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9212183"/>
            <a:ext cx="16535400" cy="427117"/>
          </a:xfrm>
        </p:spPr>
        <p:txBody>
          <a:bodyPr>
            <a:normAutofit lnSpcReduction="10000"/>
          </a:bodyPr>
          <a:lstStyle/>
          <a:p>
            <a:r>
              <a:rPr lang="fr-FR" sz="2400" dirty="0"/>
              <a:t>  </a:t>
            </a:r>
            <a:r>
              <a:rPr lang="fr-FR" sz="2400" dirty="0">
                <a:highlight>
                  <a:srgbClr val="FFFF00"/>
                </a:highlight>
              </a:rPr>
              <a:t>= PLAY (Indique la présence d’une vidéo)</a:t>
            </a:r>
          </a:p>
        </p:txBody>
      </p:sp>
      <p:pic>
        <p:nvPicPr>
          <p:cNvPr id="3" name="20250417-0909-05.2849329">
            <a:hlinkClick r:id="" action="ppaction://media"/>
            <a:extLst>
              <a:ext uri="{FF2B5EF4-FFF2-40B4-BE49-F238E27FC236}">
                <a16:creationId xmlns:a16="http://schemas.microsoft.com/office/drawing/2014/main" id="{2E1CC3DE-85A7-0206-564A-3ADD230A49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2994" y="1486719"/>
            <a:ext cx="15240000" cy="730250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2DD9328-5764-9A96-5B00-5701B1F79376}"/>
              </a:ext>
            </a:extLst>
          </p:cNvPr>
          <p:cNvSpPr txBox="1">
            <a:spLocks/>
          </p:cNvSpPr>
          <p:nvPr/>
        </p:nvSpPr>
        <p:spPr>
          <a:xfrm rot="16200000">
            <a:off x="-4844231" y="4833169"/>
            <a:ext cx="10298061" cy="609600"/>
          </a:xfrm>
          <a:prstGeom prst="rect">
            <a:avLst/>
          </a:prstGeom>
          <a:solidFill>
            <a:srgbClr val="DFC7E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kern="1200">
                <a:solidFill>
                  <a:srgbClr val="634993"/>
                </a:solidFill>
                <a:latin typeface="Gothic821 Cn BT" panose="020F0806020204040204" pitchFamily="34" charset="0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800" dirty="0">
                <a:solidFill>
                  <a:srgbClr val="FFFBFC"/>
                </a:solidFill>
                <a:latin typeface="Genty Sans" panose="020B0604020202020204" charset="0"/>
              </a:rPr>
              <a:t>FOCUS</a:t>
            </a:r>
            <a:endParaRPr lang="fr-FR" sz="2400" dirty="0">
              <a:solidFill>
                <a:srgbClr val="FFFBFC"/>
              </a:solidFill>
              <a:latin typeface="Genty Sans" panose="020B0604020202020204" charset="0"/>
            </a:endParaRPr>
          </a:p>
        </p:txBody>
      </p:sp>
      <p:sp>
        <p:nvSpPr>
          <p:cNvPr id="7" name="Triangle rectangle 6">
            <a:extLst>
              <a:ext uri="{FF2B5EF4-FFF2-40B4-BE49-F238E27FC236}">
                <a16:creationId xmlns:a16="http://schemas.microsoft.com/office/drawing/2014/main" id="{252E81B7-8C32-ACEA-6283-9E25B38A23CD}"/>
              </a:ext>
            </a:extLst>
          </p:cNvPr>
          <p:cNvSpPr/>
          <p:nvPr/>
        </p:nvSpPr>
        <p:spPr>
          <a:xfrm rot="13482030">
            <a:off x="1539022" y="9276107"/>
            <a:ext cx="304800" cy="299269"/>
          </a:xfrm>
          <a:prstGeom prst="rt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0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F3C99-062B-CF34-451E-1E3A56FD8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124B72-BC4E-83DC-F916-5CCF615C1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0" y="109729"/>
            <a:ext cx="10515600" cy="1143000"/>
          </a:xfrm>
        </p:spPr>
        <p:txBody>
          <a:bodyPr>
            <a:noAutofit/>
          </a:bodyPr>
          <a:lstStyle/>
          <a:p>
            <a:r>
              <a:rPr lang="fr-FR" dirty="0"/>
              <a:t>Choix de la maille/territoire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75FD560-4A5C-4CBE-C1F8-4BA68FE72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b="0" dirty="0"/>
              <a:t>Choix de la maille : </a:t>
            </a:r>
          </a:p>
          <a:p>
            <a:pPr marL="0" indent="0">
              <a:buNone/>
            </a:pPr>
            <a:r>
              <a:rPr lang="fr-FR" b="0" dirty="0"/>
              <a:t>  </a:t>
            </a:r>
            <a:r>
              <a:rPr lang="fr-FR" sz="2700" b="0" dirty="0"/>
              <a:t>(A effectuer avant le choix de l’indicateur)</a:t>
            </a:r>
          </a:p>
          <a:p>
            <a:endParaRPr lang="fr-FR" b="0" dirty="0"/>
          </a:p>
          <a:p>
            <a:endParaRPr lang="fr-FR" b="0" dirty="0"/>
          </a:p>
          <a:p>
            <a:pPr marL="0" indent="0">
              <a:buNone/>
            </a:pPr>
            <a:endParaRPr lang="fr-FR" b="0" dirty="0"/>
          </a:p>
          <a:p>
            <a:endParaRPr lang="fr-FR" b="0" dirty="0"/>
          </a:p>
          <a:p>
            <a:endParaRPr lang="fr-FR" b="0" dirty="0"/>
          </a:p>
          <a:p>
            <a:r>
              <a:rPr lang="fr-FR" b="0" dirty="0"/>
              <a:t>Zoom territorial :  </a:t>
            </a:r>
          </a:p>
          <a:p>
            <a:pPr marL="0" indent="0">
              <a:buNone/>
            </a:pPr>
            <a:r>
              <a:rPr lang="fr-FR" sz="2700" b="0" dirty="0"/>
              <a:t>  (Clic simple sur le territoire </a:t>
            </a:r>
          </a:p>
          <a:p>
            <a:pPr marL="0" indent="0">
              <a:buNone/>
            </a:pPr>
            <a:r>
              <a:rPr lang="fr-FR" sz="2700" b="0" dirty="0"/>
              <a:t>  puis sur son nom dans la bulle)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D99201BE-DED8-C7FA-AD32-F1CD86816C7E}"/>
              </a:ext>
            </a:extLst>
          </p:cNvPr>
          <p:cNvSpPr txBox="1">
            <a:spLocks/>
          </p:cNvSpPr>
          <p:nvPr/>
        </p:nvSpPr>
        <p:spPr>
          <a:xfrm rot="16200000">
            <a:off x="-4844231" y="4833169"/>
            <a:ext cx="10298061" cy="609600"/>
          </a:xfrm>
          <a:prstGeom prst="rect">
            <a:avLst/>
          </a:prstGeom>
          <a:solidFill>
            <a:srgbClr val="DFC7E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kern="1200">
                <a:solidFill>
                  <a:srgbClr val="634993"/>
                </a:solidFill>
                <a:latin typeface="Gothic821 Cn BT" panose="020F0806020204040204" pitchFamily="34" charset="0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800" dirty="0">
                <a:solidFill>
                  <a:srgbClr val="FFFBFC"/>
                </a:solidFill>
                <a:latin typeface="Genty Sans" panose="020B0604020202020204" charset="0"/>
              </a:rPr>
              <a:t>TUTORIEL</a:t>
            </a:r>
            <a:endParaRPr lang="fr-FR" sz="2400" dirty="0">
              <a:solidFill>
                <a:srgbClr val="FFFBFC"/>
              </a:solidFill>
              <a:latin typeface="Genty Sans" panose="020B0604020202020204" charset="0"/>
            </a:endParaRPr>
          </a:p>
        </p:txBody>
      </p:sp>
      <p:pic>
        <p:nvPicPr>
          <p:cNvPr id="8" name="Vidéo 6">
            <a:hlinkClick r:id="" action="ppaction://media"/>
            <a:extLst>
              <a:ext uri="{FF2B5EF4-FFF2-40B4-BE49-F238E27FC236}">
                <a16:creationId xmlns:a16="http://schemas.microsoft.com/office/drawing/2014/main" id="{94DC2FA6-C5E6-8088-446C-8B6497E34A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8302" y="6591300"/>
            <a:ext cx="6262451" cy="2594444"/>
          </a:xfrm>
          <a:prstGeom prst="rect">
            <a:avLst/>
          </a:prstGeom>
        </p:spPr>
      </p:pic>
      <p:sp>
        <p:nvSpPr>
          <p:cNvPr id="3" name="Triangle rectangle 2">
            <a:extLst>
              <a:ext uri="{FF2B5EF4-FFF2-40B4-BE49-F238E27FC236}">
                <a16:creationId xmlns:a16="http://schemas.microsoft.com/office/drawing/2014/main" id="{834B12EC-E660-6843-AB06-71515B5A9181}"/>
              </a:ext>
            </a:extLst>
          </p:cNvPr>
          <p:cNvSpPr/>
          <p:nvPr/>
        </p:nvSpPr>
        <p:spPr>
          <a:xfrm rot="13482030">
            <a:off x="8459430" y="2231051"/>
            <a:ext cx="304800" cy="299269"/>
          </a:xfrm>
          <a:prstGeom prst="rt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riangle rectangle 8">
            <a:extLst>
              <a:ext uri="{FF2B5EF4-FFF2-40B4-BE49-F238E27FC236}">
                <a16:creationId xmlns:a16="http://schemas.microsoft.com/office/drawing/2014/main" id="{CE6D8442-7158-5766-9499-D4DBE372076E}"/>
              </a:ext>
            </a:extLst>
          </p:cNvPr>
          <p:cNvSpPr/>
          <p:nvPr/>
        </p:nvSpPr>
        <p:spPr>
          <a:xfrm rot="13482030">
            <a:off x="8459431" y="6655223"/>
            <a:ext cx="304800" cy="299269"/>
          </a:xfrm>
          <a:prstGeom prst="rt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20250630-1527-31.2239050">
            <a:hlinkClick r:id="" action="ppaction://media"/>
            <a:extLst>
              <a:ext uri="{FF2B5EF4-FFF2-40B4-BE49-F238E27FC236}">
                <a16:creationId xmlns:a16="http://schemas.microsoft.com/office/drawing/2014/main" id="{B30DD3D3-32EA-4FAC-4F01-E86A81E1AF1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38302" y="2167126"/>
            <a:ext cx="6262450" cy="414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8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8911F-8FA7-266C-2813-5059C1EC5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FB8A1E-A33D-3B94-738A-587A025DE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0" y="109729"/>
            <a:ext cx="10515600" cy="1143000"/>
          </a:xfrm>
        </p:spPr>
        <p:txBody>
          <a:bodyPr>
            <a:noAutofit/>
          </a:bodyPr>
          <a:lstStyle/>
          <a:p>
            <a:r>
              <a:rPr lang="fr-FR" dirty="0"/>
              <a:t>Export des données 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B350B67-BCCC-EB72-5CAC-8B15BA6E7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b="0" dirty="0"/>
              <a:t>Export des données : </a:t>
            </a:r>
          </a:p>
          <a:p>
            <a:pPr lvl="1"/>
            <a:r>
              <a:rPr lang="fr-FR" sz="2400" b="0" dirty="0"/>
              <a:t>Choix du/des territoire/s à effectuer,</a:t>
            </a:r>
          </a:p>
          <a:p>
            <a:pPr lvl="1"/>
            <a:r>
              <a:rPr lang="fr-FR" sz="2400" dirty="0"/>
              <a:t>Choix du/des année/s :</a:t>
            </a:r>
            <a:endParaRPr lang="fr-FR" sz="2300" b="0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9FB0E24-FE72-9C97-E25F-09A0CB299D82}"/>
              </a:ext>
            </a:extLst>
          </p:cNvPr>
          <p:cNvSpPr txBox="1">
            <a:spLocks/>
          </p:cNvSpPr>
          <p:nvPr/>
        </p:nvSpPr>
        <p:spPr>
          <a:xfrm rot="16200000">
            <a:off x="-4844231" y="4833169"/>
            <a:ext cx="10298061" cy="609600"/>
          </a:xfrm>
          <a:prstGeom prst="rect">
            <a:avLst/>
          </a:prstGeom>
          <a:solidFill>
            <a:srgbClr val="DFC7E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kern="1200">
                <a:solidFill>
                  <a:srgbClr val="634993"/>
                </a:solidFill>
                <a:latin typeface="Gothic821 Cn BT" panose="020F0806020204040204" pitchFamily="34" charset="0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800" dirty="0">
                <a:solidFill>
                  <a:srgbClr val="FFFBFC"/>
                </a:solidFill>
                <a:latin typeface="Genty Sans" panose="020B0604020202020204" charset="0"/>
              </a:rPr>
              <a:t>TUTORIEL</a:t>
            </a:r>
            <a:endParaRPr lang="fr-FR" sz="2400" dirty="0">
              <a:solidFill>
                <a:srgbClr val="FFFBFC"/>
              </a:solidFill>
              <a:latin typeface="Genty Sans" panose="020B060402020202020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BB351DE-1374-F66D-094C-171776CCE1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223" r="21198"/>
          <a:stretch/>
        </p:blipFill>
        <p:spPr>
          <a:xfrm>
            <a:off x="9867900" y="6409893"/>
            <a:ext cx="5053376" cy="3419906"/>
          </a:xfrm>
          <a:prstGeom prst="rect">
            <a:avLst/>
          </a:prstGeom>
        </p:spPr>
      </p:pic>
      <p:pic>
        <p:nvPicPr>
          <p:cNvPr id="8" name="Vidéo 10">
            <a:hlinkClick r:id="" action="ppaction://media"/>
            <a:extLst>
              <a:ext uri="{FF2B5EF4-FFF2-40B4-BE49-F238E27FC236}">
                <a16:creationId xmlns:a16="http://schemas.microsoft.com/office/drawing/2014/main" id="{7C92E2D6-B456-7F7A-E996-92492B9E82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7900" y="3192876"/>
            <a:ext cx="5542536" cy="2712624"/>
          </a:xfrm>
          <a:prstGeom prst="rect">
            <a:avLst/>
          </a:prstGeom>
        </p:spPr>
      </p:pic>
      <p:sp>
        <p:nvSpPr>
          <p:cNvPr id="9" name="Triangle rectangle 8">
            <a:extLst>
              <a:ext uri="{FF2B5EF4-FFF2-40B4-BE49-F238E27FC236}">
                <a16:creationId xmlns:a16="http://schemas.microsoft.com/office/drawing/2014/main" id="{A4D1BA16-263F-EBDE-978C-041B19EAD57B}"/>
              </a:ext>
            </a:extLst>
          </p:cNvPr>
          <p:cNvSpPr/>
          <p:nvPr/>
        </p:nvSpPr>
        <p:spPr>
          <a:xfrm rot="13482030">
            <a:off x="9185786" y="3256799"/>
            <a:ext cx="304800" cy="299269"/>
          </a:xfrm>
          <a:prstGeom prst="rt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73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541170" y="-2560218"/>
            <a:ext cx="1462838" cy="6564228"/>
            <a:chOff x="0" y="0"/>
            <a:chExt cx="1950450" cy="8752304"/>
          </a:xfrm>
        </p:grpSpPr>
        <p:sp>
          <p:nvSpPr>
            <p:cNvPr id="3" name="Freeform 3"/>
            <p:cNvSpPr/>
            <p:nvPr/>
          </p:nvSpPr>
          <p:spPr>
            <a:xfrm>
              <a:off x="12700" y="12700"/>
              <a:ext cx="1925066" cy="8726932"/>
            </a:xfrm>
            <a:custGeom>
              <a:avLst/>
              <a:gdLst/>
              <a:ahLst/>
              <a:cxnLst/>
              <a:rect l="l" t="t" r="r" b="b"/>
              <a:pathLst>
                <a:path w="1925066" h="8726932">
                  <a:moveTo>
                    <a:pt x="0" y="8726932"/>
                  </a:moveTo>
                  <a:lnTo>
                    <a:pt x="0" y="0"/>
                  </a:lnTo>
                  <a:lnTo>
                    <a:pt x="1925066" y="87269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-508"/>
              <a:ext cx="1951101" cy="8752713"/>
            </a:xfrm>
            <a:custGeom>
              <a:avLst/>
              <a:gdLst/>
              <a:ahLst/>
              <a:cxnLst/>
              <a:rect l="l" t="t" r="r" b="b"/>
              <a:pathLst>
                <a:path w="1951101" h="8752713">
                  <a:moveTo>
                    <a:pt x="0" y="8740140"/>
                  </a:moveTo>
                  <a:lnTo>
                    <a:pt x="0" y="13208"/>
                  </a:lnTo>
                  <a:cubicBezTo>
                    <a:pt x="0" y="6731"/>
                    <a:pt x="4826" y="1270"/>
                    <a:pt x="11303" y="635"/>
                  </a:cubicBezTo>
                  <a:cubicBezTo>
                    <a:pt x="17780" y="0"/>
                    <a:pt x="23622" y="4191"/>
                    <a:pt x="25019" y="10541"/>
                  </a:cubicBezTo>
                  <a:lnTo>
                    <a:pt x="1950212" y="8737346"/>
                  </a:lnTo>
                  <a:cubicBezTo>
                    <a:pt x="1951101" y="8741156"/>
                    <a:pt x="1950085" y="8745093"/>
                    <a:pt x="1947672" y="8748014"/>
                  </a:cubicBezTo>
                  <a:cubicBezTo>
                    <a:pt x="1945259" y="8750935"/>
                    <a:pt x="1941576" y="8752713"/>
                    <a:pt x="1937766" y="8752713"/>
                  </a:cubicBezTo>
                  <a:lnTo>
                    <a:pt x="12700" y="8752713"/>
                  </a:lnTo>
                  <a:cubicBezTo>
                    <a:pt x="5715" y="8752713"/>
                    <a:pt x="0" y="8746998"/>
                    <a:pt x="0" y="8740013"/>
                  </a:cubicBezTo>
                  <a:moveTo>
                    <a:pt x="25400" y="8740013"/>
                  </a:moveTo>
                  <a:lnTo>
                    <a:pt x="12700" y="8740013"/>
                  </a:lnTo>
                  <a:lnTo>
                    <a:pt x="12700" y="8727313"/>
                  </a:lnTo>
                  <a:lnTo>
                    <a:pt x="1937766" y="8727313"/>
                  </a:lnTo>
                  <a:lnTo>
                    <a:pt x="1937766" y="8740013"/>
                  </a:lnTo>
                  <a:lnTo>
                    <a:pt x="1925320" y="8742807"/>
                  </a:lnTo>
                  <a:lnTo>
                    <a:pt x="254" y="16002"/>
                  </a:lnTo>
                  <a:lnTo>
                    <a:pt x="12700" y="13208"/>
                  </a:lnTo>
                  <a:lnTo>
                    <a:pt x="25400" y="13208"/>
                  </a:lnTo>
                  <a:lnTo>
                    <a:pt x="25400" y="87401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19050" y="9774117"/>
            <a:ext cx="18288003" cy="512883"/>
            <a:chOff x="0" y="0"/>
            <a:chExt cx="24384004" cy="6838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0" cy="683895"/>
            </a:xfrm>
            <a:custGeom>
              <a:avLst/>
              <a:gdLst/>
              <a:ahLst/>
              <a:cxnLst/>
              <a:rect l="l" t="t" r="r" b="b"/>
              <a:pathLst>
                <a:path w="24384000" h="683895">
                  <a:moveTo>
                    <a:pt x="0" y="0"/>
                  </a:moveTo>
                  <a:lnTo>
                    <a:pt x="24384000" y="0"/>
                  </a:lnTo>
                  <a:lnTo>
                    <a:pt x="24384000" y="683895"/>
                  </a:lnTo>
                  <a:lnTo>
                    <a:pt x="0" y="6838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174247" y="4486559"/>
            <a:ext cx="11939505" cy="84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7"/>
              </a:lnSpc>
            </a:pPr>
            <a:r>
              <a:rPr lang="en-US" sz="2400" b="1" dirty="0" err="1">
                <a:solidFill>
                  <a:srgbClr val="5D5C5C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Toutes</a:t>
            </a:r>
            <a:r>
              <a:rPr lang="en-US" sz="2400" b="1" dirty="0">
                <a:solidFill>
                  <a:srgbClr val="5D5C5C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 les publications de </a:t>
            </a:r>
            <a:r>
              <a:rPr lang="en-US" sz="2400" b="1" dirty="0" err="1">
                <a:solidFill>
                  <a:srgbClr val="5D5C5C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l’AREC</a:t>
            </a:r>
            <a:r>
              <a:rPr lang="en-US" sz="2400" b="1" dirty="0">
                <a:solidFill>
                  <a:srgbClr val="5D5C5C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 </a:t>
            </a:r>
            <a:r>
              <a:rPr lang="en-US" sz="2400" b="1" dirty="0" err="1">
                <a:solidFill>
                  <a:srgbClr val="5D5C5C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sont</a:t>
            </a:r>
            <a:r>
              <a:rPr lang="en-US" sz="2400" b="1" dirty="0">
                <a:solidFill>
                  <a:srgbClr val="5D5C5C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 </a:t>
            </a:r>
            <a:r>
              <a:rPr lang="en-US" sz="2400" b="1" dirty="0" err="1">
                <a:solidFill>
                  <a:srgbClr val="5D5C5C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disponibles</a:t>
            </a:r>
            <a:r>
              <a:rPr lang="en-US" sz="2400" b="1" dirty="0">
                <a:solidFill>
                  <a:srgbClr val="5D5C5C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 </a:t>
            </a:r>
            <a:r>
              <a:rPr lang="en-US" sz="2400" b="1" dirty="0" err="1">
                <a:solidFill>
                  <a:srgbClr val="5D5C5C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en</a:t>
            </a:r>
            <a:r>
              <a:rPr lang="en-US" sz="2400" b="1" dirty="0">
                <a:solidFill>
                  <a:srgbClr val="5D5C5C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 </a:t>
            </a:r>
            <a:r>
              <a:rPr lang="en-US" sz="2400" b="1" dirty="0" err="1">
                <a:solidFill>
                  <a:srgbClr val="5D5C5C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ligne</a:t>
            </a:r>
            <a:endParaRPr lang="en-US" sz="2400" b="1" dirty="0">
              <a:solidFill>
                <a:srgbClr val="5D5C5C"/>
              </a:solidFill>
              <a:latin typeface="Codec Pro Bold"/>
              <a:ea typeface="Codec Pro Bold"/>
              <a:cs typeface="Codec Pro Bold"/>
              <a:sym typeface="Codec Pro Bold"/>
            </a:endParaRPr>
          </a:p>
          <a:p>
            <a:pPr algn="ctr">
              <a:lnSpc>
                <a:spcPts val="3427"/>
              </a:lnSpc>
            </a:pPr>
            <a:r>
              <a:rPr lang="en-US" sz="2400" b="1" dirty="0">
                <a:solidFill>
                  <a:srgbClr val="5D5C5C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sur </a:t>
            </a:r>
            <a:r>
              <a:rPr lang="en-US" sz="2400" b="1" u="sng" dirty="0">
                <a:solidFill>
                  <a:srgbClr val="0563C1"/>
                </a:solidFill>
                <a:latin typeface="Codec Pro Bold"/>
                <a:ea typeface="Codec Pro Bold"/>
                <a:cs typeface="Codec Pro Bold"/>
                <a:sym typeface="Codec Pro Bold"/>
                <a:hlinkClick r:id="rId2" tooltip="http://www.arec-nouvelleaquitaine.com/"/>
              </a:rPr>
              <a:t>www.arec-nouvelleaquitaine.com</a:t>
            </a:r>
            <a:r>
              <a:rPr lang="en-US" sz="2400" b="1" u="sng" dirty="0">
                <a:solidFill>
                  <a:srgbClr val="323E88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 </a:t>
            </a:r>
            <a:r>
              <a:rPr lang="en-US" sz="2400" b="1" dirty="0" err="1">
                <a:solidFill>
                  <a:srgbClr val="5D5C5C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ou</a:t>
            </a:r>
            <a:r>
              <a:rPr lang="en-US" sz="2400" b="1" dirty="0">
                <a:solidFill>
                  <a:srgbClr val="5D5C5C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 sur </a:t>
            </a:r>
            <a:r>
              <a:rPr lang="en-US" sz="2400" b="1" dirty="0" err="1">
                <a:solidFill>
                  <a:srgbClr val="5D5C5C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demande</a:t>
            </a:r>
            <a:r>
              <a:rPr lang="en-US" sz="2400" b="1" dirty="0">
                <a:solidFill>
                  <a:srgbClr val="5D5C5C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 à </a:t>
            </a:r>
            <a:r>
              <a:rPr lang="en-US" sz="2400" b="1" u="sng" dirty="0">
                <a:solidFill>
                  <a:srgbClr val="0563C1"/>
                </a:solidFill>
                <a:latin typeface="Codec Pro Bold"/>
                <a:ea typeface="Codec Pro Bold"/>
                <a:cs typeface="Codec Pro Bold"/>
                <a:sym typeface="Codec Pro Bold"/>
                <a:hlinkClick r:id="rId3" tooltip="mailto:info@arec-na.com"/>
              </a:rPr>
              <a:t>info@arec-na.com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316463" y="8327360"/>
            <a:ext cx="3325729" cy="1002392"/>
            <a:chOff x="0" y="0"/>
            <a:chExt cx="4434306" cy="133652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34332" cy="1336548"/>
            </a:xfrm>
            <a:custGeom>
              <a:avLst/>
              <a:gdLst/>
              <a:ahLst/>
              <a:cxnLst/>
              <a:rect l="l" t="t" r="r" b="b"/>
              <a:pathLst>
                <a:path w="4434332" h="1336548">
                  <a:moveTo>
                    <a:pt x="0" y="0"/>
                  </a:moveTo>
                  <a:lnTo>
                    <a:pt x="4434332" y="0"/>
                  </a:lnTo>
                  <a:lnTo>
                    <a:pt x="4434332" y="1336548"/>
                  </a:lnTo>
                  <a:lnTo>
                    <a:pt x="0" y="1336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92" b="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4333301" y="7418015"/>
            <a:ext cx="3393948" cy="1784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80"/>
              </a:lnSpc>
            </a:pPr>
            <a:r>
              <a:rPr lang="en-US" sz="1600" dirty="0">
                <a:solidFill>
                  <a:srgbClr val="5D5C5C"/>
                </a:solidFill>
                <a:latin typeface="Codec Pro" panose="020B0604020202020204" charset="0"/>
                <a:ea typeface="Codec Pro"/>
                <a:cs typeface="Codec Pro"/>
                <a:sym typeface="Codec Pro"/>
              </a:rPr>
              <a:t>60 rue Jean-Jaurès</a:t>
            </a:r>
          </a:p>
          <a:p>
            <a:pPr algn="r">
              <a:lnSpc>
                <a:spcPts val="1980"/>
              </a:lnSpc>
            </a:pPr>
            <a:r>
              <a:rPr lang="en-US" sz="1600" dirty="0">
                <a:solidFill>
                  <a:srgbClr val="5D5C5C"/>
                </a:solidFill>
                <a:latin typeface="Codec Pro" panose="020B0604020202020204" charset="0"/>
                <a:ea typeface="Codec Pro"/>
                <a:cs typeface="Codec Pro"/>
                <a:sym typeface="Codec Pro"/>
              </a:rPr>
              <a:t>CS 90452</a:t>
            </a:r>
          </a:p>
          <a:p>
            <a:pPr algn="r">
              <a:lnSpc>
                <a:spcPts val="1980"/>
              </a:lnSpc>
            </a:pPr>
            <a:r>
              <a:rPr lang="en-US" sz="1600" dirty="0">
                <a:solidFill>
                  <a:srgbClr val="5D5C5C"/>
                </a:solidFill>
                <a:latin typeface="Codec Pro" panose="020B0604020202020204" charset="0"/>
                <a:ea typeface="Codec Pro"/>
                <a:cs typeface="Codec Pro"/>
                <a:sym typeface="Codec Pro"/>
              </a:rPr>
              <a:t>86011 Poitiers Cedex</a:t>
            </a:r>
          </a:p>
          <a:p>
            <a:pPr algn="r">
              <a:lnSpc>
                <a:spcPts val="1980"/>
              </a:lnSpc>
            </a:pPr>
            <a:r>
              <a:rPr lang="en-US" sz="1600" b="1" dirty="0">
                <a:solidFill>
                  <a:srgbClr val="5D5C5C"/>
                </a:solidFill>
                <a:latin typeface="Codec Pro" panose="020B0604020202020204" charset="0"/>
                <a:ea typeface="Codec Pro Bold"/>
                <a:cs typeface="Codec Pro Bold"/>
                <a:sym typeface="Codec Pro Bold"/>
              </a:rPr>
              <a:t>05 49 30 31 57</a:t>
            </a:r>
          </a:p>
          <a:p>
            <a:pPr algn="r">
              <a:lnSpc>
                <a:spcPts val="1980"/>
              </a:lnSpc>
            </a:pPr>
            <a:r>
              <a:rPr lang="en-US" sz="1600" b="1" u="sng" dirty="0">
                <a:solidFill>
                  <a:srgbClr val="5D5C5C"/>
                </a:solidFill>
                <a:latin typeface="Codec Pro" panose="020B0604020202020204" charset="0"/>
                <a:ea typeface="Codec Pro Bold"/>
                <a:cs typeface="Codec Pro Bold"/>
                <a:sym typeface="Codec Pro Bold"/>
              </a:rPr>
              <a:t>info@arec-na.com</a:t>
            </a:r>
          </a:p>
          <a:p>
            <a:pPr algn="r">
              <a:lnSpc>
                <a:spcPts val="1980"/>
              </a:lnSpc>
            </a:pPr>
            <a:r>
              <a:rPr lang="en-US" sz="1600" b="1" u="sng" dirty="0">
                <a:solidFill>
                  <a:srgbClr val="5D5C5C"/>
                </a:solidFill>
                <a:latin typeface="Codec Pro" panose="020B0604020202020204" charset="0"/>
                <a:ea typeface="Codec Pro Bold"/>
                <a:cs typeface="Codec Pro Bold"/>
                <a:sym typeface="Codec Pro Bold"/>
              </a:rPr>
              <a:t>www.arec-nouvelleaquitaine.com</a:t>
            </a:r>
          </a:p>
          <a:p>
            <a:pPr algn="r">
              <a:lnSpc>
                <a:spcPts val="1980"/>
              </a:lnSpc>
            </a:pPr>
            <a:r>
              <a:rPr lang="en-US" sz="1600" dirty="0">
                <a:solidFill>
                  <a:srgbClr val="5D5C5C"/>
                </a:solidFill>
                <a:latin typeface="Codec Pro" panose="020B0604020202020204" charset="0"/>
                <a:ea typeface="Codec Pro"/>
                <a:cs typeface="Codec Pro"/>
                <a:sym typeface="Codec Pro"/>
              </a:rPr>
              <a:t> @AREC_NA</a:t>
            </a: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6947973" y="6062022"/>
            <a:ext cx="4074805" cy="1982308"/>
            <a:chOff x="0" y="0"/>
            <a:chExt cx="5433074" cy="264307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33060" cy="2643124"/>
            </a:xfrm>
            <a:custGeom>
              <a:avLst/>
              <a:gdLst/>
              <a:ahLst/>
              <a:cxnLst/>
              <a:rect l="l" t="t" r="r" b="b"/>
              <a:pathLst>
                <a:path w="5433060" h="2643124">
                  <a:moveTo>
                    <a:pt x="0" y="0"/>
                  </a:moveTo>
                  <a:lnTo>
                    <a:pt x="5433060" y="0"/>
                  </a:lnTo>
                  <a:lnTo>
                    <a:pt x="5433060" y="2643124"/>
                  </a:lnTo>
                  <a:lnTo>
                    <a:pt x="0" y="2643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423981" y="8246412"/>
            <a:ext cx="5141071" cy="1092862"/>
            <a:chOff x="0" y="0"/>
            <a:chExt cx="6854762" cy="1457150"/>
          </a:xfrm>
        </p:grpSpPr>
        <p:sp>
          <p:nvSpPr>
            <p:cNvPr id="19" name="Freeform 19"/>
            <p:cNvSpPr/>
            <p:nvPr/>
          </p:nvSpPr>
          <p:spPr>
            <a:xfrm>
              <a:off x="12700" y="12700"/>
              <a:ext cx="6829425" cy="1431798"/>
            </a:xfrm>
            <a:custGeom>
              <a:avLst/>
              <a:gdLst/>
              <a:ahLst/>
              <a:cxnLst/>
              <a:rect l="l" t="t" r="r" b="b"/>
              <a:pathLst>
                <a:path w="6829425" h="1431798">
                  <a:moveTo>
                    <a:pt x="0" y="0"/>
                  </a:moveTo>
                  <a:lnTo>
                    <a:pt x="6829425" y="0"/>
                  </a:lnTo>
                  <a:lnTo>
                    <a:pt x="6829425" y="1431798"/>
                  </a:lnTo>
                  <a:lnTo>
                    <a:pt x="0" y="14317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6854825" cy="1457198"/>
            </a:xfrm>
            <a:custGeom>
              <a:avLst/>
              <a:gdLst/>
              <a:ahLst/>
              <a:cxnLst/>
              <a:rect l="l" t="t" r="r" b="b"/>
              <a:pathLst>
                <a:path w="6854825" h="1457198">
                  <a:moveTo>
                    <a:pt x="12700" y="0"/>
                  </a:moveTo>
                  <a:lnTo>
                    <a:pt x="6842125" y="0"/>
                  </a:lnTo>
                  <a:cubicBezTo>
                    <a:pt x="6849110" y="0"/>
                    <a:pt x="6854825" y="5715"/>
                    <a:pt x="6854825" y="12700"/>
                  </a:cubicBezTo>
                  <a:lnTo>
                    <a:pt x="6854825" y="1444498"/>
                  </a:lnTo>
                  <a:cubicBezTo>
                    <a:pt x="6854825" y="1451483"/>
                    <a:pt x="6849110" y="1457198"/>
                    <a:pt x="6842125" y="1457198"/>
                  </a:cubicBezTo>
                  <a:lnTo>
                    <a:pt x="12700" y="1457198"/>
                  </a:lnTo>
                  <a:cubicBezTo>
                    <a:pt x="5715" y="1457198"/>
                    <a:pt x="0" y="1451483"/>
                    <a:pt x="0" y="144449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44498"/>
                  </a:lnTo>
                  <a:lnTo>
                    <a:pt x="12700" y="1444498"/>
                  </a:lnTo>
                  <a:lnTo>
                    <a:pt x="12700" y="1431798"/>
                  </a:lnTo>
                  <a:lnTo>
                    <a:pt x="6842125" y="1431798"/>
                  </a:lnTo>
                  <a:lnTo>
                    <a:pt x="6842125" y="1444498"/>
                  </a:lnTo>
                  <a:lnTo>
                    <a:pt x="6829425" y="1444498"/>
                  </a:lnTo>
                  <a:lnTo>
                    <a:pt x="6829425" y="12700"/>
                  </a:lnTo>
                  <a:lnTo>
                    <a:pt x="6842125" y="12700"/>
                  </a:lnTo>
                  <a:lnTo>
                    <a:pt x="6842125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8004652" y="8255938"/>
            <a:ext cx="763165" cy="893067"/>
            <a:chOff x="0" y="0"/>
            <a:chExt cx="1017554" cy="119075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17524" cy="1190752"/>
            </a:xfrm>
            <a:custGeom>
              <a:avLst/>
              <a:gdLst/>
              <a:ahLst/>
              <a:cxnLst/>
              <a:rect l="l" t="t" r="r" b="b"/>
              <a:pathLst>
                <a:path w="1017524" h="1190752">
                  <a:moveTo>
                    <a:pt x="0" y="0"/>
                  </a:moveTo>
                  <a:lnTo>
                    <a:pt x="1017524" y="0"/>
                  </a:lnTo>
                  <a:lnTo>
                    <a:pt x="1017524" y="1190752"/>
                  </a:lnTo>
                  <a:lnTo>
                    <a:pt x="0" y="1190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3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6433508" y="8280614"/>
            <a:ext cx="1022967" cy="893067"/>
            <a:chOff x="0" y="0"/>
            <a:chExt cx="1363956" cy="119075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63980" cy="1190752"/>
            </a:xfrm>
            <a:custGeom>
              <a:avLst/>
              <a:gdLst/>
              <a:ahLst/>
              <a:cxnLst/>
              <a:rect l="l" t="t" r="r" b="b"/>
              <a:pathLst>
                <a:path w="1363980" h="1190752">
                  <a:moveTo>
                    <a:pt x="0" y="0"/>
                  </a:moveTo>
                  <a:lnTo>
                    <a:pt x="1363980" y="0"/>
                  </a:lnTo>
                  <a:lnTo>
                    <a:pt x="1363980" y="1190752"/>
                  </a:lnTo>
                  <a:lnTo>
                    <a:pt x="0" y="1190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1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9315996" y="8255938"/>
            <a:ext cx="1991436" cy="923379"/>
            <a:chOff x="0" y="0"/>
            <a:chExt cx="2655248" cy="1231172"/>
          </a:xfrm>
        </p:grpSpPr>
        <p:sp>
          <p:nvSpPr>
            <p:cNvPr id="26" name="Freeform 26" descr="Une image contenant jeu, dessin  Description générée automatiquement"/>
            <p:cNvSpPr/>
            <p:nvPr/>
          </p:nvSpPr>
          <p:spPr>
            <a:xfrm>
              <a:off x="0" y="0"/>
              <a:ext cx="2655189" cy="1231138"/>
            </a:xfrm>
            <a:custGeom>
              <a:avLst/>
              <a:gdLst/>
              <a:ahLst/>
              <a:cxnLst/>
              <a:rect l="l" t="t" r="r" b="b"/>
              <a:pathLst>
                <a:path w="2655189" h="1231138">
                  <a:moveTo>
                    <a:pt x="0" y="0"/>
                  </a:moveTo>
                  <a:lnTo>
                    <a:pt x="2655189" y="0"/>
                  </a:lnTo>
                  <a:lnTo>
                    <a:pt x="2655189" y="1231138"/>
                  </a:lnTo>
                  <a:lnTo>
                    <a:pt x="0" y="1231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2" b="-2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" name="Freeform 28"/>
          <p:cNvSpPr/>
          <p:nvPr/>
        </p:nvSpPr>
        <p:spPr>
          <a:xfrm>
            <a:off x="2470245" y="2839450"/>
            <a:ext cx="13018168" cy="1064514"/>
          </a:xfrm>
          <a:custGeom>
            <a:avLst/>
            <a:gdLst/>
            <a:ahLst/>
            <a:cxnLst/>
            <a:rect l="l" t="t" r="r" b="b"/>
            <a:pathLst>
              <a:path w="17357558" h="1419352">
                <a:moveTo>
                  <a:pt x="0" y="0"/>
                </a:moveTo>
                <a:lnTo>
                  <a:pt x="17357558" y="0"/>
                </a:lnTo>
                <a:lnTo>
                  <a:pt x="17357558" y="1419352"/>
                </a:lnTo>
                <a:lnTo>
                  <a:pt x="0" y="141935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fr-FR"/>
          </a:p>
        </p:txBody>
      </p:sp>
      <p:sp>
        <p:nvSpPr>
          <p:cNvPr id="31" name="Titre 30">
            <a:extLst>
              <a:ext uri="{FF2B5EF4-FFF2-40B4-BE49-F238E27FC236}">
                <a16:creationId xmlns:a16="http://schemas.microsoft.com/office/drawing/2014/main" id="{25AEB622-C8FF-3071-FC26-B20CC5EC6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129" y="3423764"/>
            <a:ext cx="7772400" cy="979449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Genty Sans"/>
                <a:ea typeface="Genty Sans"/>
                <a:cs typeface="Genty Sans"/>
                <a:sym typeface="Genty Sans"/>
              </a:rPr>
              <a:t>MERCI DE VOTRE ATTENTION</a:t>
            </a:r>
            <a:endParaRPr lang="fr-FR" sz="4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3567</TotalTime>
  <Words>234</Words>
  <Application>Microsoft Office PowerPoint</Application>
  <PresentationFormat>Personnalisé</PresentationFormat>
  <Paragraphs>52</Paragraphs>
  <Slides>6</Slides>
  <Notes>5</Notes>
  <HiddenSlides>0</HiddenSlides>
  <MMClips>4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3" baseType="lpstr">
      <vt:lpstr>Arial</vt:lpstr>
      <vt:lpstr>Codec Pro</vt:lpstr>
      <vt:lpstr>NewsGoth BT</vt:lpstr>
      <vt:lpstr>Codec Pro Bold</vt:lpstr>
      <vt:lpstr>Calibri</vt:lpstr>
      <vt:lpstr>Genty Sans</vt:lpstr>
      <vt:lpstr>Office Theme</vt:lpstr>
      <vt:lpstr>TerriSTORY® : Module « Indicateurs » </vt:lpstr>
      <vt:lpstr>TerriSTORY® : Présentation</vt:lpstr>
      <vt:lpstr>Module « Indicateurs » </vt:lpstr>
      <vt:lpstr>Choix de la maille/territoire</vt:lpstr>
      <vt:lpstr>Export des données </vt:lpstr>
      <vt:lpstr>MERCI DE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2025-06-23_AG_AREC.pptx</dc:title>
  <dc:creator>Amandine Loeb</dc:creator>
  <cp:lastModifiedBy>Camille ROMARY</cp:lastModifiedBy>
  <cp:revision>44</cp:revision>
  <dcterms:created xsi:type="dcterms:W3CDTF">2006-08-16T00:00:00Z</dcterms:created>
  <dcterms:modified xsi:type="dcterms:W3CDTF">2025-06-30T15:28:07Z</dcterms:modified>
  <dc:identifier>DAGqtHzfgK8</dc:identifier>
</cp:coreProperties>
</file>